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9" r:id="rId4"/>
    <p:sldId id="260" r:id="rId5"/>
    <p:sldId id="261" r:id="rId6"/>
    <p:sldId id="263" r:id="rId7"/>
    <p:sldId id="268" r:id="rId8"/>
    <p:sldId id="264" r:id="rId9"/>
    <p:sldId id="270" r:id="rId10"/>
    <p:sldId id="269" r:id="rId11"/>
    <p:sldId id="265" r:id="rId12"/>
    <p:sldId id="266" r:id="rId13"/>
    <p:sldId id="271" r:id="rId14"/>
    <p:sldId id="267" r:id="rId1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45"/>
    <a:srgbClr val="02028C"/>
    <a:srgbClr val="0039AC"/>
    <a:srgbClr val="FFFFFF"/>
    <a:srgbClr val="FF9900"/>
    <a:srgbClr val="EAEAEA"/>
    <a:srgbClr val="2E4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8E0F8-55F2-445A-BB8E-458486B5F56A}" type="datetimeFigureOut">
              <a:rPr lang="pl-PL" smtClean="0"/>
              <a:t>2021-02-17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C95AA-9FF6-4070-BC7C-1E7DEF0293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10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993D8-6993-4D1C-9177-6B71D6BE5D2C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7250C-03F8-4C7B-830A-102B831BA19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245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D521F-FB9C-4BBF-B0B1-1AF67F57A7E4}" type="datetimeFigureOut">
              <a:rPr lang="pl-PL" smtClean="0"/>
              <a:pPr/>
              <a:t>2021-02-17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84E43-3546-4BE2-A732-EDA797EE13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4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37972" cy="864096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-13402" y="2420888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Obsługa pasażerów o specjalnych potrzebach – ważnym elementem szkoleń zawodowych w grupie prowadzących pojazdy komunikacji miejskiej</a:t>
            </a:r>
            <a:endParaRPr lang="pl-PL" sz="3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796950"/>
          </a:xfrm>
        </p:spPr>
        <p:txBody>
          <a:bodyPr>
            <a:noAutofit/>
          </a:bodyPr>
          <a:lstStyle/>
          <a:p>
            <a:r>
              <a:rPr lang="pl-PL" sz="3200" dirty="0" smtClean="0"/>
              <a:t>Jednym z wielu aspektów dobrej jakości pracy prowadzących pojazdy komunikacji miejskiej jest WŁAŚCIWA OBSŁUGA PASAŻERÓW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792514" y="3212976"/>
            <a:ext cx="8229600" cy="3024337"/>
          </a:xfrm>
        </p:spPr>
        <p:txBody>
          <a:bodyPr>
            <a:normAutofit fontScale="62500" lnSpcReduction="20000"/>
          </a:bodyPr>
          <a:lstStyle/>
          <a:p>
            <a:r>
              <a:rPr lang="pl-PL" dirty="0" smtClean="0"/>
              <a:t>Kontakt interpersonalny pomiędzy prowadzącym pojazd a jego pasażerem jest zwykle bardzo krótki i czasem zabarwiony wysoką intensywnością emocji.</a:t>
            </a:r>
          </a:p>
          <a:p>
            <a:r>
              <a:rPr lang="pl-PL" dirty="0" smtClean="0"/>
              <a:t>Mamy do czynienia </a:t>
            </a:r>
            <a:r>
              <a:rPr lang="pl-PL" smtClean="0"/>
              <a:t>z  naturalnym </a:t>
            </a:r>
            <a:r>
              <a:rPr lang="pl-PL" dirty="0" smtClean="0"/>
              <a:t>zróżnicowaniem postaw i temperamentów.</a:t>
            </a:r>
          </a:p>
          <a:p>
            <a:r>
              <a:rPr lang="pl-PL" dirty="0" smtClean="0"/>
              <a:t>Od kierowcy oczekuje się raczej skupienia na bezpiecznym prowadzeniu pojazdu, niż wchodzenia w interakcje z pasażerami.</a:t>
            </a:r>
          </a:p>
          <a:p>
            <a:r>
              <a:rPr lang="pl-PL" dirty="0" smtClean="0"/>
              <a:t>Nie jest łatwo ustandaryzować pożądane zachowania, szczególnie w sytuacjach trudnych.</a:t>
            </a:r>
          </a:p>
          <a:p>
            <a:r>
              <a:rPr lang="pl-PL" dirty="0" smtClean="0"/>
              <a:t>Musimy brać pod uwagę również pewne ograniczenia osobowościowe po obu stronach.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656184"/>
          </a:xfrm>
        </p:spPr>
        <p:txBody>
          <a:bodyPr>
            <a:noAutofit/>
          </a:bodyPr>
          <a:lstStyle/>
          <a:p>
            <a:r>
              <a:rPr lang="pl-PL" sz="3000" dirty="0" smtClean="0"/>
              <a:t>Najlepszą metodą „uwrażliwienia” prowadzących pojazdy komunikacji miejskiej jest wskazywanie najlepszych praktyk w obsłudze osób o specjalnych potrzebach…</a:t>
            </a:r>
            <a:endParaRPr lang="pl-PL" sz="30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1261500" y="3284984"/>
            <a:ext cx="7632848" cy="13681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smtClean="0"/>
              <a:t>… przez pryzmat osób niepełnosprawnych prowadzący pojazdy nieco inaczej patrzą na swoją rolę w stosunku do ogółu pasażerów…</a:t>
            </a:r>
            <a:endParaRPr lang="pl-PL" dirty="0"/>
          </a:p>
        </p:txBody>
      </p:sp>
      <p:sp>
        <p:nvSpPr>
          <p:cNvPr id="6" name="Symbol zastępczy zawartości 9"/>
          <p:cNvSpPr txBox="1">
            <a:spLocks/>
          </p:cNvSpPr>
          <p:nvPr/>
        </p:nvSpPr>
        <p:spPr>
          <a:xfrm>
            <a:off x="395536" y="5085184"/>
            <a:ext cx="8352928" cy="13681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l-PL" dirty="0" smtClean="0"/>
              <a:t>… bo uświadamiają sobie, że to oni są gospodarzami pojazdu i swoim postępowaniem dają świadectwo profesjonalizmu lub jego braku!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2276872"/>
            <a:ext cx="5122912" cy="364902"/>
          </a:xfrm>
        </p:spPr>
        <p:txBody>
          <a:bodyPr>
            <a:noAutofit/>
          </a:bodyPr>
          <a:lstStyle/>
          <a:p>
            <a:pPr algn="l"/>
            <a:r>
              <a:rPr lang="pl-PL" sz="3200" dirty="0" smtClean="0"/>
              <a:t>System szkoleń zawodowych prowadzących pojazdy słabo uwzględnia specyfikę kontaktu z pasażerem.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3933056"/>
            <a:ext cx="5184576" cy="24482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Dlatego operatorzy – w miarę możliwości – starają się dokładać problematykę kontaktu z pasażerem we własnym zakresie.</a:t>
            </a:r>
            <a:endParaRPr lang="pl-PL" dirty="0"/>
          </a:p>
        </p:txBody>
      </p:sp>
      <p:pic>
        <p:nvPicPr>
          <p:cNvPr id="1026" name="Picture 2" descr="C:\Users\marcin zabicki\Desktop\cupt\DSC000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58" y="1484784"/>
            <a:ext cx="340229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107504" y="2420888"/>
            <a:ext cx="6131024" cy="220886"/>
          </a:xfrm>
        </p:spPr>
        <p:txBody>
          <a:bodyPr>
            <a:noAutofit/>
          </a:bodyPr>
          <a:lstStyle/>
          <a:p>
            <a:r>
              <a:rPr lang="pl-PL" sz="3200" dirty="0" smtClean="0"/>
              <a:t>Izba Gospodarcza Komunikacji Miejskiej od lat prowadzi działalność edukacyjną w tym zakresie w następujących obszarach: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3861048"/>
            <a:ext cx="5616624" cy="2592288"/>
          </a:xfrm>
        </p:spPr>
        <p:txBody>
          <a:bodyPr>
            <a:normAutofit fontScale="70000" lnSpcReduction="20000"/>
          </a:bodyPr>
          <a:lstStyle/>
          <a:p>
            <a:r>
              <a:rPr lang="pl-PL" dirty="0" smtClean="0"/>
              <a:t>moduły szkoleniowe w zakresie obsługi i psychologii kontaktu z pasażerami,</a:t>
            </a:r>
          </a:p>
          <a:p>
            <a:r>
              <a:rPr lang="pl-PL" dirty="0" smtClean="0"/>
              <a:t>praktyczne warsztaty z obsługi osób ze specjalnymi potrzebami,</a:t>
            </a:r>
          </a:p>
          <a:p>
            <a:r>
              <a:rPr lang="pl-PL" dirty="0" smtClean="0"/>
              <a:t>ogólnopolskie konkursy na najlepszego kierowcę autobusu i najlepszego motorniczego w komunikacji miejskiej,</a:t>
            </a:r>
          </a:p>
          <a:p>
            <a:r>
              <a:rPr lang="pl-PL" dirty="0" smtClean="0"/>
              <a:t>publikacje.</a:t>
            </a:r>
            <a:endParaRPr lang="pl-PL" dirty="0"/>
          </a:p>
        </p:txBody>
      </p:sp>
      <p:pic>
        <p:nvPicPr>
          <p:cNvPr id="2051" name="Picture 3" descr="C:\Users\marcin zabicki\Desktop\Screen Shot 02-17-21 at 09.51 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0848"/>
            <a:ext cx="3240360" cy="440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364902"/>
          </a:xfrm>
        </p:spPr>
        <p:txBody>
          <a:bodyPr>
            <a:noAutofit/>
          </a:bodyPr>
          <a:lstStyle/>
          <a:p>
            <a:r>
              <a:rPr lang="pl-PL" sz="3200" dirty="0" smtClean="0"/>
              <a:t>Ogólnopolski Konkurs Kierowców zawiera następujące elementy:</a:t>
            </a:r>
            <a:br>
              <a:rPr lang="pl-PL" sz="3200" dirty="0" smtClean="0"/>
            </a:b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2996952"/>
            <a:ext cx="8208912" cy="3456384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test z przepisów ruchu drogowego,</a:t>
            </a:r>
          </a:p>
          <a:p>
            <a:r>
              <a:rPr lang="pl-PL" dirty="0" smtClean="0"/>
              <a:t>jazda sprawnościowa,</a:t>
            </a:r>
          </a:p>
          <a:p>
            <a:r>
              <a:rPr lang="pl-PL" dirty="0" smtClean="0"/>
              <a:t>jazda precyzyjna,</a:t>
            </a:r>
          </a:p>
          <a:p>
            <a:r>
              <a:rPr lang="pl-PL" dirty="0" smtClean="0"/>
              <a:t>autoprezentacja z elementami komunikowania,</a:t>
            </a:r>
          </a:p>
          <a:p>
            <a:r>
              <a:rPr lang="pl-PL" dirty="0" smtClean="0"/>
              <a:t>zadanie psychotechniczne,</a:t>
            </a:r>
          </a:p>
          <a:p>
            <a:r>
              <a:rPr lang="pl-PL" dirty="0" smtClean="0"/>
              <a:t>udzielanie pierwszej pomocy,</a:t>
            </a:r>
          </a:p>
          <a:p>
            <a:r>
              <a:rPr lang="pl-PL" dirty="0" smtClean="0"/>
              <a:t>zadanie z raportowania technicznego (usterka),</a:t>
            </a:r>
          </a:p>
          <a:p>
            <a:r>
              <a:rPr lang="pl-PL" dirty="0" smtClean="0"/>
              <a:t>zadanie finałowe z obsługi pasażerów.</a:t>
            </a:r>
          </a:p>
        </p:txBody>
      </p:sp>
    </p:spTree>
    <p:extLst>
      <p:ext uri="{BB962C8B-B14F-4D97-AF65-F5344CB8AC3E}">
        <p14:creationId xmlns:p14="http://schemas.microsoft.com/office/powerpoint/2010/main" val="13956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364902"/>
          </a:xfrm>
        </p:spPr>
        <p:txBody>
          <a:bodyPr>
            <a:noAutofit/>
          </a:bodyPr>
          <a:lstStyle/>
          <a:p>
            <a:r>
              <a:rPr lang="pl-PL" sz="2000" b="1" dirty="0"/>
              <a:t>VIII Ogólnopolski Konkurs Kierowców Komunikacji Miejskiej o Puchar Prezesa Izby Gospodarczej Komunikacji Miejskiej, Łódź – wrzesień 2019</a:t>
            </a:r>
            <a:r>
              <a:rPr lang="pl-PL" sz="2000" dirty="0"/>
              <a:t/>
            </a:r>
            <a:br>
              <a:rPr lang="pl-PL" sz="2000" dirty="0"/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3200" dirty="0" smtClean="0"/>
              <a:t>Zadaniem finałowym było: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3429000"/>
            <a:ext cx="8208912" cy="3024336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udzielenie pomocy przy wejściu do pojazdu,</a:t>
            </a:r>
          </a:p>
          <a:p>
            <a:r>
              <a:rPr lang="pl-PL" dirty="0" smtClean="0"/>
              <a:t>przejazd na odcinku kontrolnym,</a:t>
            </a:r>
          </a:p>
          <a:p>
            <a:r>
              <a:rPr lang="pl-PL" dirty="0" smtClean="0"/>
              <a:t>zatrzymanie pojazdu i ewakuacja pasażerów po ujawnieniu niebezpiecznego ładunku – z uwzględnieniem dodatkowych utrudnień ze strony „trudnego pasażera”. </a:t>
            </a:r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578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540062"/>
            <a:ext cx="8229600" cy="1012974"/>
          </a:xfrm>
        </p:spPr>
        <p:txBody>
          <a:bodyPr>
            <a:noAutofit/>
          </a:bodyPr>
          <a:lstStyle/>
          <a:p>
            <a:r>
              <a:rPr lang="pl-PL" sz="2800" dirty="0" smtClean="0"/>
              <a:t>Zadanie finałowe na ostatnim konkursie w Łodzi miało charakter scenki z udziałem następujących pasażerów: </a:t>
            </a:r>
            <a:endParaRPr lang="pl-PL" sz="28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179512" y="4221088"/>
            <a:ext cx="4392488" cy="2520280"/>
          </a:xfrm>
        </p:spPr>
        <p:txBody>
          <a:bodyPr>
            <a:normAutofit/>
          </a:bodyPr>
          <a:lstStyle/>
          <a:p>
            <a:r>
              <a:rPr lang="pl-PL" sz="2800" dirty="0" smtClean="0"/>
              <a:t>osoby na wózku inwalidzkim,</a:t>
            </a:r>
          </a:p>
          <a:p>
            <a:r>
              <a:rPr lang="pl-PL" sz="2800" dirty="0" smtClean="0"/>
              <a:t>osoby niewidomej,</a:t>
            </a:r>
          </a:p>
          <a:p>
            <a:r>
              <a:rPr lang="pl-PL" sz="2800" dirty="0" smtClean="0"/>
              <a:t>osoby głuchoniemej,</a:t>
            </a:r>
          </a:p>
          <a:p>
            <a:r>
              <a:rPr lang="pl-PL" sz="2800" dirty="0" smtClean="0"/>
              <a:t>tzw. „trudnego” pasażera.</a:t>
            </a:r>
          </a:p>
        </p:txBody>
      </p:sp>
      <p:pic>
        <p:nvPicPr>
          <p:cNvPr id="3074" name="Picture 2" descr="C:\Users\marcin zabicki\Desktop\cupt\DSC000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600" y="44624"/>
            <a:ext cx="2664465" cy="400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:\Moje Dokumenty\biuletyny\BKM'154\_MG_33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124" y="2627440"/>
            <a:ext cx="5414426" cy="310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7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364902"/>
          </a:xfrm>
        </p:spPr>
        <p:txBody>
          <a:bodyPr>
            <a:noAutofit/>
          </a:bodyPr>
          <a:lstStyle/>
          <a:p>
            <a:r>
              <a:rPr lang="pl-PL" sz="3200" dirty="0" smtClean="0"/>
              <a:t>Przykład utrudnienia dla kierowcy: </a:t>
            </a:r>
            <a:endParaRPr lang="pl-PL" sz="3200" dirty="0"/>
          </a:p>
        </p:txBody>
      </p:sp>
      <p:pic>
        <p:nvPicPr>
          <p:cNvPr id="2050" name="Picture 2" descr="C:\Users\marcin zabicki\Desktop\cupt\DSC00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056784" cy="469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19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628800"/>
            <a:ext cx="5793742" cy="1012974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Ocena prowadzącego ma charakter subiektywny i jest dokonywana w zespole sędziowskim złożonym z: </a:t>
            </a:r>
            <a:endParaRPr lang="pl-PL" sz="3200" b="1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683568" y="3429000"/>
            <a:ext cx="4968552" cy="3024336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przedstawiciela lokalnego środowiska osób niepełnosprawnych,</a:t>
            </a:r>
          </a:p>
          <a:p>
            <a:r>
              <a:rPr lang="pl-PL" dirty="0" smtClean="0"/>
              <a:t>psychologa,</a:t>
            </a:r>
          </a:p>
          <a:p>
            <a:r>
              <a:rPr lang="pl-PL" dirty="0" smtClean="0"/>
              <a:t>osoby posiadającej uprawnienia zawodowe.</a:t>
            </a:r>
          </a:p>
        </p:txBody>
      </p:sp>
      <p:pic>
        <p:nvPicPr>
          <p:cNvPr id="6" name="Picture 2" descr="C:\Users\marcin zabicki\Desktop\cupt\DSC048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279683"/>
            <a:ext cx="2938067" cy="523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12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364902"/>
          </a:xfrm>
        </p:spPr>
        <p:txBody>
          <a:bodyPr>
            <a:noAutofit/>
          </a:bodyPr>
          <a:lstStyle/>
          <a:p>
            <a:r>
              <a:rPr lang="pl-PL" sz="3200" dirty="0" smtClean="0"/>
              <a:t>WNIOSKI SZCZEGÓŁOWE: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2204864"/>
            <a:ext cx="8208912" cy="1440160"/>
          </a:xfrm>
        </p:spPr>
        <p:txBody>
          <a:bodyPr>
            <a:normAutofit fontScale="77500" lnSpcReduction="20000"/>
          </a:bodyPr>
          <a:lstStyle/>
          <a:p>
            <a:r>
              <a:rPr lang="pl-PL" dirty="0" smtClean="0"/>
              <a:t>do komunikacji z osobą głuchoniemą można wykorzystać telefon komórkowy(!!!),</a:t>
            </a:r>
          </a:p>
          <a:p>
            <a:r>
              <a:rPr lang="pl-PL" dirty="0" smtClean="0"/>
              <a:t>w sytuacji zagrożenia życia nie należy unikać kontaktu fizycznego z osobą ratowaną/ewakuowaną.</a:t>
            </a:r>
          </a:p>
        </p:txBody>
      </p:sp>
      <p:sp>
        <p:nvSpPr>
          <p:cNvPr id="6" name="Tytuł 8"/>
          <p:cNvSpPr txBox="1">
            <a:spLocks/>
          </p:cNvSpPr>
          <p:nvPr/>
        </p:nvSpPr>
        <p:spPr>
          <a:xfrm>
            <a:off x="319377" y="3861048"/>
            <a:ext cx="8229600" cy="3649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dirty="0" smtClean="0"/>
              <a:t>WNIOSKI OGÓLNE: </a:t>
            </a:r>
            <a:endParaRPr lang="pl-PL" sz="3200" dirty="0"/>
          </a:p>
        </p:txBody>
      </p:sp>
      <p:sp>
        <p:nvSpPr>
          <p:cNvPr id="8" name="Symbol zastępczy zawartości 9"/>
          <p:cNvSpPr txBox="1">
            <a:spLocks/>
          </p:cNvSpPr>
          <p:nvPr/>
        </p:nvSpPr>
        <p:spPr>
          <a:xfrm>
            <a:off x="395536" y="4581128"/>
            <a:ext cx="8433320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p</a:t>
            </a:r>
            <a:r>
              <a:rPr lang="pl-PL" dirty="0" smtClean="0"/>
              <a:t>raktyczne ćwiczenie ewakuacji z autobusu z „żywymi ludźmi” ma ogromne walory poznawcze dla prowadzących pojazdy,</a:t>
            </a:r>
          </a:p>
          <a:p>
            <a:r>
              <a:rPr lang="pl-PL" dirty="0" smtClean="0"/>
              <a:t>kluczową korzyścią dla prowadzących pojazdy była możliwość skonfrontowania swojego działania bezpośrednio z osobami niepełnosprawnymi, ponieważ daje im to wiedzę w obszarze niemal całkowicie dotychczas nieeksplorowanym.</a:t>
            </a:r>
          </a:p>
        </p:txBody>
      </p:sp>
    </p:spTree>
    <p:extLst>
      <p:ext uri="{BB962C8B-B14F-4D97-AF65-F5344CB8AC3E}">
        <p14:creationId xmlns:p14="http://schemas.microsoft.com/office/powerpoint/2010/main" val="76913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364902"/>
          </a:xfrm>
        </p:spPr>
        <p:txBody>
          <a:bodyPr>
            <a:noAutofit/>
          </a:bodyPr>
          <a:lstStyle/>
          <a:p>
            <a:r>
              <a:rPr lang="pl-PL" sz="3200" dirty="0" smtClean="0"/>
              <a:t>Rekomendacje dotyczące ewakuacji: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467544" y="1988840"/>
            <a:ext cx="8208912" cy="4464496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w przypadku zagrożenia życia pasażerów, prowadzący pojazd bezwzględnie musi dopilnować ewakuacji osób niepełnosprawnych wykorzystując obowiązujące zasady i techniki w tym zakresie,</a:t>
            </a:r>
          </a:p>
          <a:p>
            <a:r>
              <a:rPr lang="pl-PL" dirty="0" smtClean="0"/>
              <a:t>prowadzący pojazd musi uwzględnić osoby                     o specjalnych potrzebach np. w sytuacji utrudnień       w ruchu,</a:t>
            </a:r>
          </a:p>
          <a:p>
            <a:r>
              <a:rPr lang="pl-PL" dirty="0" smtClean="0"/>
              <a:t>planując ewentualne procedury w sytuacjach wypadkowych, trzeba uwzględnić trudne położenie prowadzącego pojazd,</a:t>
            </a:r>
          </a:p>
          <a:p>
            <a:r>
              <a:rPr lang="pl-PL" dirty="0" smtClean="0"/>
              <a:t>warto zachęcać osoby na wózkach inwalidzkich do zapinania pasów bezpieczeństwa.</a:t>
            </a:r>
          </a:p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9515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395536" y="1296208"/>
            <a:ext cx="5472608" cy="364902"/>
          </a:xfrm>
        </p:spPr>
        <p:txBody>
          <a:bodyPr>
            <a:noAutofit/>
          </a:bodyPr>
          <a:lstStyle/>
          <a:p>
            <a:r>
              <a:rPr lang="pl-PL" sz="2800" dirty="0" smtClean="0"/>
              <a:t>Doświadczenie MZA Warszawa: </a:t>
            </a:r>
            <a:endParaRPr lang="pl-PL" sz="28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872469" y="1772816"/>
            <a:ext cx="8208912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 smtClean="0"/>
              <a:t>Praktyczne powiązanie ćwiczenia ewakuacji z udzielaniem pierwszej pomocy.</a:t>
            </a:r>
          </a:p>
        </p:txBody>
      </p:sp>
      <p:pic>
        <p:nvPicPr>
          <p:cNvPr id="2" name="Picture 2" descr="C:\Users\marcin zabicki\Desktop\DSC_00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47" y="2878048"/>
            <a:ext cx="572490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4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obert\Desktop\LogoIGKM_rgb.jpg"/>
          <p:cNvPicPr>
            <a:picLocks noChangeAspect="1" noChangeArrowheads="1"/>
          </p:cNvPicPr>
          <p:nvPr/>
        </p:nvPicPr>
        <p:blipFill>
          <a:blip r:embed="rId2" cstate="print"/>
          <a:srcRect l="4407" t="85897" r="1963"/>
          <a:stretch>
            <a:fillRect/>
          </a:stretch>
        </p:blipFill>
        <p:spPr bwMode="auto">
          <a:xfrm>
            <a:off x="0" y="0"/>
            <a:ext cx="9144000" cy="1268760"/>
          </a:xfrm>
          <a:prstGeom prst="rect">
            <a:avLst/>
          </a:prstGeom>
          <a:noFill/>
        </p:spPr>
      </p:pic>
      <p:pic>
        <p:nvPicPr>
          <p:cNvPr id="7" name="Picture 4" descr="C:\Users\robert\Desktop\LogoIGKM_rg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937972" cy="864096"/>
          </a:xfrm>
          <a:prstGeom prst="rect">
            <a:avLst/>
          </a:prstGeom>
          <a:noFill/>
        </p:spPr>
      </p:pic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364902"/>
          </a:xfrm>
        </p:spPr>
        <p:txBody>
          <a:bodyPr>
            <a:noAutofit/>
          </a:bodyPr>
          <a:lstStyle/>
          <a:p>
            <a:r>
              <a:rPr lang="pl-PL" sz="3200" dirty="0" smtClean="0"/>
              <a:t>Wnioski zasadnicze: </a:t>
            </a:r>
            <a:endParaRPr lang="pl-PL" sz="3200" dirty="0"/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>
          <a:xfrm>
            <a:off x="539552" y="2924944"/>
            <a:ext cx="8208912" cy="2592288"/>
          </a:xfrm>
        </p:spPr>
        <p:txBody>
          <a:bodyPr>
            <a:normAutofit fontScale="77500" lnSpcReduction="20000"/>
          </a:bodyPr>
          <a:lstStyle/>
          <a:p>
            <a:r>
              <a:rPr lang="pl-PL" dirty="0" smtClean="0"/>
              <a:t>Nie można założyć, ze opracowanie procedur postępowania rozwiąże wszystkie potencjalne problemy. </a:t>
            </a:r>
          </a:p>
          <a:p>
            <a:r>
              <a:rPr lang="pl-PL" dirty="0" smtClean="0"/>
              <a:t>Warto prowadzić szkolenia, podczas których będziemy promować najlepsze praktyki postępowania.</a:t>
            </a:r>
          </a:p>
          <a:p>
            <a:r>
              <a:rPr lang="pl-PL" dirty="0" smtClean="0"/>
              <a:t>Wiedza i techniki związane ze wsparciem osób o specjalnych potrzebach w odniesieniu do obsługi pasażerów powinny wystarczyć do sprawnej ich ewakuacji. </a:t>
            </a:r>
          </a:p>
        </p:txBody>
      </p:sp>
    </p:spTree>
    <p:extLst>
      <p:ext uri="{BB962C8B-B14F-4D97-AF65-F5344CB8AC3E}">
        <p14:creationId xmlns:p14="http://schemas.microsoft.com/office/powerpoint/2010/main" val="29515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351</TotalTime>
  <Words>607</Words>
  <Application>Microsoft Office PowerPoint</Application>
  <PresentationFormat>Pokaz na ekranie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Motyw pakietu Office</vt:lpstr>
      <vt:lpstr>Prezentacja programu PowerPoint</vt:lpstr>
      <vt:lpstr>Jednym z wielu aspektów dobrej jakości pracy prowadzących pojazdy komunikacji miejskiej jest WŁAŚCIWA OBSŁUGA PASAŻERÓW</vt:lpstr>
      <vt:lpstr>Najlepszą metodą „uwrażliwienia” prowadzących pojazdy komunikacji miejskiej jest wskazywanie najlepszych praktyk w obsłudze osób o specjalnych potrzebach…</vt:lpstr>
      <vt:lpstr>System szkoleń zawodowych prowadzących pojazdy słabo uwzględnia specyfikę kontaktu z pasażerem. </vt:lpstr>
      <vt:lpstr>Izba Gospodarcza Komunikacji Miejskiej od lat prowadzi działalność edukacyjną w tym zakresie w następujących obszarach: </vt:lpstr>
      <vt:lpstr>Ogólnopolski Konkurs Kierowców zawiera następujące elementy: </vt:lpstr>
      <vt:lpstr>VIII Ogólnopolski Konkurs Kierowców Komunikacji Miejskiej o Puchar Prezesa Izby Gospodarczej Komunikacji Miejskiej, Łódź – wrzesień 2019  Zadaniem finałowym było: </vt:lpstr>
      <vt:lpstr>Zadanie finałowe na ostatnim konkursie w Łodzi miało charakter scenki z udziałem następujących pasażerów: </vt:lpstr>
      <vt:lpstr>Przykład utrudnienia dla kierowcy: </vt:lpstr>
      <vt:lpstr>Ocena prowadzącego ma charakter subiektywny i jest dokonywana w zespole sędziowskim złożonym z: </vt:lpstr>
      <vt:lpstr>WNIOSKI SZCZEGÓŁOWE: </vt:lpstr>
      <vt:lpstr>Rekomendacje dotyczące ewakuacji: </vt:lpstr>
      <vt:lpstr>Doświadczenie MZA Warszawa: </vt:lpstr>
      <vt:lpstr>Wnioski zasadnicze: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robert</dc:creator>
  <cp:lastModifiedBy>marcin zabicki</cp:lastModifiedBy>
  <cp:revision>28</cp:revision>
  <cp:lastPrinted>2021-02-17T13:12:12Z</cp:lastPrinted>
  <dcterms:created xsi:type="dcterms:W3CDTF">2018-04-25T20:03:00Z</dcterms:created>
  <dcterms:modified xsi:type="dcterms:W3CDTF">2021-02-17T13:25:19Z</dcterms:modified>
</cp:coreProperties>
</file>